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75" r:id="rId6"/>
    <p:sldId id="273" r:id="rId7"/>
    <p:sldId id="274" r:id="rId8"/>
    <p:sldId id="267" r:id="rId9"/>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2D200454-40CA-4A62-9FC3-DE9A4176ACB9}">
      <p15:notesGuideLst xmlns:p15="http://schemas.microsoft.com/office/powerpoint/2012/main" xmlns=""/>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o2JpmzejRwAypx1pHziEv9dyu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57" d="100"/>
          <a:sy n="57" d="100"/>
        </p:scale>
        <p:origin x="-282" y="-102"/>
      </p:cViewPr>
      <p:guideLst>
        <p:guide orient="horz" pos="2160"/>
        <p:guide pos="2880"/>
      </p:guideLst>
    </p:cSldViewPr>
  </p:slideViewPr>
  <p:notesTextViewPr>
    <p:cViewPr>
      <p:scale>
        <a:sx n="1" d="1"/>
        <a:sy n="1" d="1"/>
      </p:scale>
      <p:origin x="0" y="0"/>
    </p:cViewPr>
  </p:notesTextViewPr>
  <p:notesViewPr>
    <p:cSldViewPr snapToGrid="0">
      <p:cViewPr varScale="1">
        <p:scale>
          <a:sx n="69" d="100"/>
          <a:sy n="69" d="100"/>
        </p:scale>
        <p:origin x="-21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DFC9AE-31B2-48C8-8D37-128C700846DB}" type="datetimeFigureOut">
              <a:rPr lang="en-IN" smtClean="0"/>
              <a:pPr/>
              <a:t>29-03-2023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8FE5B9-A785-461C-819A-BD6B36F32FA0}" type="slidenum">
              <a:rPr lang="en-IN" smtClean="0"/>
              <a:pPr/>
              <a:t>‹#›</a:t>
            </a:fld>
            <a:endParaRPr lang="en-IN"/>
          </a:p>
        </p:txBody>
      </p:sp>
    </p:spTree>
    <p:extLst>
      <p:ext uri="{BB962C8B-B14F-4D97-AF65-F5344CB8AC3E}">
        <p14:creationId xmlns:p14="http://schemas.microsoft.com/office/powerpoint/2010/main" xmlns="" val="3336521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14027527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46472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24205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223289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5566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178D70B-1826-4B05-BB3C-877E41F0034E}" type="datetime1">
              <a:rPr lang="en-US" smtClean="0"/>
              <a:pPr/>
              <a:t>3/29/2023</a:t>
            </a:fld>
            <a:endParaRPr/>
          </a:p>
        </p:txBody>
      </p:sp>
      <p:sp>
        <p:nvSpPr>
          <p:cNvPr id="19" name="Google Shape;19;p1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20"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5924550" y="-3181350"/>
            <a:ext cx="7048500" cy="16611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BD57B10-C955-48FF-9178-09FD24E19004}" type="datetime1">
              <a:rPr lang="en-US" smtClean="0"/>
              <a:pPr/>
              <a:t>3/29/2023</a:t>
            </a:fld>
            <a:endParaRPr/>
          </a:p>
        </p:txBody>
      </p:sp>
      <p:sp>
        <p:nvSpPr>
          <p:cNvPr id="78" name="Google Shape;78;p2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79" name="Google Shape;79;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BC76C97-2415-42CE-943E-4D2005649701}" type="datetime1">
              <a:rPr lang="en-US" smtClean="0"/>
              <a:pPr/>
              <a:t>3/29/2023</a:t>
            </a:fld>
            <a:endParaRPr/>
          </a:p>
        </p:txBody>
      </p:sp>
      <p:sp>
        <p:nvSpPr>
          <p:cNvPr id="84" name="Google Shape;84;p2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85" name="Google Shape;85;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1E034AD-916A-46C0-82DA-FE1A2660D2C6}" type="datetime1">
              <a:rPr lang="en-US" smtClean="0"/>
              <a:pPr/>
              <a:t>3/29/2023</a:t>
            </a:fld>
            <a:endParaRPr/>
          </a:p>
        </p:txBody>
      </p:sp>
      <p:sp>
        <p:nvSpPr>
          <p:cNvPr id="25" name="Google Shape;25;p15"/>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26" name="Google Shape;26;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AA4BF5F-50CA-4CB7-B1D0-649F9EC530A7}" type="datetime1">
              <a:rPr lang="en-US" smtClean="0"/>
              <a:pPr/>
              <a:t>3/29/2023</a:t>
            </a:fld>
            <a:endParaRPr/>
          </a:p>
        </p:txBody>
      </p:sp>
      <p:sp>
        <p:nvSpPr>
          <p:cNvPr id="31" name="Google Shape;31;p16"/>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32" name="Google Shape;32;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DF680F8-ABF9-4F1F-9D0F-2B853DB8A40B}" type="datetime1">
              <a:rPr lang="en-US" smtClean="0"/>
              <a:pPr/>
              <a:t>3/29/2023</a:t>
            </a:fld>
            <a:endParaRPr/>
          </a:p>
        </p:txBody>
      </p:sp>
      <p:sp>
        <p:nvSpPr>
          <p:cNvPr id="37" name="Google Shape;37;p17"/>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38" name="Google Shape;38;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7A57B83-B42F-48F9-B440-97CFDB6FD721}" type="datetime1">
              <a:rPr lang="en-US" smtClean="0"/>
              <a:pPr/>
              <a:t>3/29/2023</a:t>
            </a:fld>
            <a:endParaRPr/>
          </a:p>
        </p:txBody>
      </p:sp>
      <p:sp>
        <p:nvSpPr>
          <p:cNvPr id="44" name="Google Shape;44;p18"/>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45" name="Google Shape;45;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9"/>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E205E00-D51D-4D8F-947E-5591ABB57F69}" type="datetime1">
              <a:rPr lang="en-US" smtClean="0"/>
              <a:pPr/>
              <a:t>3/29/2023</a:t>
            </a:fld>
            <a:endParaRPr/>
          </a:p>
        </p:txBody>
      </p:sp>
      <p:sp>
        <p:nvSpPr>
          <p:cNvPr id="53" name="Google Shape;53;p19"/>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54" name="Google Shape;54;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88247DC-EE44-4382-9299-03B22B7D4330}" type="datetime1">
              <a:rPr lang="en-US" smtClean="0"/>
              <a:pPr/>
              <a:t>3/29/2023</a:t>
            </a:fld>
            <a:endParaRPr/>
          </a:p>
        </p:txBody>
      </p:sp>
      <p:sp>
        <p:nvSpPr>
          <p:cNvPr id="58" name="Google Shape;58;p20"/>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59" name="Google Shape;59;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5F5C5B9-F364-4975-8089-DCB1F4C0E318}" type="datetime1">
              <a:rPr lang="en-US" smtClean="0"/>
              <a:pPr/>
              <a:t>3/29/2023</a:t>
            </a:fld>
            <a:endParaRPr/>
          </a:p>
        </p:txBody>
      </p:sp>
      <p:sp>
        <p:nvSpPr>
          <p:cNvPr id="65" name="Google Shape;65;p21"/>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66" name="Google Shape;66;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96A5C6F-C9BC-4D52-A170-CC58AB57F4C7}" type="datetime1">
              <a:rPr lang="en-US" smtClean="0"/>
              <a:pPr/>
              <a:t>3/29/2023</a:t>
            </a:fld>
            <a:endParaRPr/>
          </a:p>
        </p:txBody>
      </p:sp>
      <p:sp>
        <p:nvSpPr>
          <p:cNvPr id="72" name="Google Shape;72;p2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73" name="Google Shape;73;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FEA911FD-30E2-45A0-A3E2-A348DE193BC7}" type="datetime1">
              <a:rPr lang="en-US" smtClean="0"/>
              <a:pPr/>
              <a:t>3/29/2023</a:t>
            </a:fld>
            <a:endParaRPr/>
          </a:p>
        </p:txBody>
      </p:sp>
      <p:sp>
        <p:nvSpPr>
          <p:cNvPr id="13" name="Google Shape;13;p1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smtClean="0"/>
              <a:t>Overview of Mass-Storage-21UCU404-Operating System  </a:t>
            </a:r>
            <a:endParaRPr/>
          </a:p>
        </p:txBody>
      </p:sp>
      <p:sp>
        <p:nvSpPr>
          <p:cNvPr id="14" name="Google Shape;14;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pic>
        <p:nvPicPr>
          <p:cNvPr id="15" name="Google Shape;15;p13"/>
          <p:cNvPicPr preferRelativeResize="0"/>
          <p:nvPr/>
        </p:nvPicPr>
        <p:blipFill rotWithShape="1">
          <a:blip r:embed="rId13">
            <a:alphaModFix/>
          </a:blip>
          <a:srcRect/>
          <a:stretch/>
        </p:blipFill>
        <p:spPr>
          <a:xfrm>
            <a:off x="474002" y="406400"/>
            <a:ext cx="1596097" cy="933227"/>
          </a:xfrm>
          <a:prstGeom prst="rect">
            <a:avLst/>
          </a:prstGeom>
          <a:noFill/>
          <a:ln>
            <a:noFill/>
          </a:ln>
        </p:spPr>
      </p:pic>
      <p:pic>
        <p:nvPicPr>
          <p:cNvPr id="3" name="Picture 2"/>
          <p:cNvPicPr>
            <a:picLocks noChangeAspect="1"/>
          </p:cNvPicPr>
          <p:nvPr userDrawn="1"/>
        </p:nvPicPr>
        <p:blipFill>
          <a:blip r:embed="rId14">
            <a:extLst>
              <a:ext uri="{28A0092B-C50C-407E-A947-70E740481C1C}">
                <a14:useLocalDpi xmlns:a14="http://schemas.microsoft.com/office/drawing/2010/main" xmlns="" val="0"/>
              </a:ext>
            </a:extLst>
          </a:blip>
          <a:stretch>
            <a:fillRect/>
          </a:stretch>
        </p:blipFill>
        <p:spPr>
          <a:xfrm>
            <a:off x="16706264" y="274124"/>
            <a:ext cx="1324411" cy="1255542"/>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9"/>
        <p:cNvGrpSpPr/>
        <p:nvPr/>
      </p:nvGrpSpPr>
      <p:grpSpPr>
        <a:xfrm>
          <a:off x="0" y="0"/>
          <a:ext cx="0" cy="0"/>
          <a:chOff x="0" y="0"/>
          <a:chExt cx="0" cy="0"/>
        </a:xfrm>
      </p:grpSpPr>
      <p:sp>
        <p:nvSpPr>
          <p:cNvPr id="7" name="Freeform 3"/>
          <p:cNvSpPr/>
          <p:nvPr/>
        </p:nvSpPr>
        <p:spPr>
          <a:xfrm>
            <a:off x="1995054" y="0"/>
            <a:ext cx="13620083" cy="10287000"/>
          </a:xfrm>
          <a:custGeom>
            <a:avLst/>
            <a:gdLst/>
            <a:ahLst/>
            <a:cxnLst/>
            <a:rect l="l" t="t" r="r" b="b"/>
            <a:pathLst>
              <a:path w="2868730" h="302802">
                <a:moveTo>
                  <a:pt x="0" y="0"/>
                </a:moveTo>
                <a:lnTo>
                  <a:pt x="2868730" y="0"/>
                </a:lnTo>
                <a:lnTo>
                  <a:pt x="2868730" y="302802"/>
                </a:lnTo>
                <a:lnTo>
                  <a:pt x="0" y="302802"/>
                </a:lnTo>
                <a:close/>
              </a:path>
            </a:pathLst>
          </a:custGeom>
          <a:solidFill>
            <a:srgbClr val="72C02C">
              <a:alpha val="80000"/>
            </a:srgbClr>
          </a:solidFill>
        </p:spPr>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1763845" y="326627"/>
            <a:ext cx="14120038" cy="473971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400" b="1" dirty="0" err="1">
                <a:solidFill>
                  <a:schemeClr val="dk1"/>
                </a:solidFill>
                <a:latin typeface="Cambria"/>
                <a:ea typeface="Cambria"/>
                <a:sym typeface="Cambria"/>
              </a:rPr>
              <a:t>Dr.</a:t>
            </a:r>
            <a:r>
              <a:rPr lang="en-IN" sz="3400" b="1" dirty="0">
                <a:solidFill>
                  <a:schemeClr val="dk1"/>
                </a:solidFill>
                <a:latin typeface="Cambria"/>
                <a:ea typeface="Cambria"/>
                <a:sym typeface="Cambria"/>
              </a:rPr>
              <a:t> SNS RAJALAKSHMI COLLEGE OF ARTS &amp; SCIENCE (Autonomous)</a:t>
            </a:r>
          </a:p>
          <a:p>
            <a:pPr marL="0" marR="0" lvl="0" indent="0" algn="ctr" rtl="0">
              <a:spcBef>
                <a:spcPts val="0"/>
              </a:spcBef>
              <a:spcAft>
                <a:spcPts val="0"/>
              </a:spcAft>
              <a:buNone/>
            </a:pPr>
            <a:r>
              <a:rPr lang="en-IN" sz="2800" b="1" dirty="0">
                <a:solidFill>
                  <a:schemeClr val="dk1"/>
                </a:solidFill>
                <a:latin typeface="Cambria"/>
                <a:ea typeface="Cambria"/>
                <a:sym typeface="Cambria"/>
              </a:rPr>
              <a:t>Coimbatore -641049</a:t>
            </a:r>
          </a:p>
          <a:p>
            <a:pPr marL="0" marR="0" lvl="0" indent="0" algn="ctr" rtl="0">
              <a:spcBef>
                <a:spcPts val="0"/>
              </a:spcBef>
              <a:spcAft>
                <a:spcPts val="0"/>
              </a:spcAft>
              <a:buNone/>
            </a:pPr>
            <a:endParaRPr lang="en-IN" sz="2800" b="1" dirty="0">
              <a:solidFill>
                <a:schemeClr val="dk1"/>
              </a:solidFill>
              <a:latin typeface="Cambria"/>
              <a:ea typeface="Cambria"/>
              <a:sym typeface="Cambria"/>
            </a:endParaRPr>
          </a:p>
          <a:p>
            <a:pPr marL="0" marR="0" lvl="0" indent="0" algn="ctr" rtl="0">
              <a:spcBef>
                <a:spcPts val="0"/>
              </a:spcBef>
              <a:spcAft>
                <a:spcPts val="0"/>
              </a:spcAft>
              <a:buNone/>
            </a:pPr>
            <a:r>
              <a:rPr lang="en-US" sz="2400" b="0" i="0" u="none" strike="noStrike" cap="none" dirty="0">
                <a:solidFill>
                  <a:schemeClr val="dk1"/>
                </a:solidFill>
                <a:latin typeface="Cambria"/>
                <a:ea typeface="Cambria"/>
                <a:cs typeface="Cambria"/>
                <a:sym typeface="Cambria"/>
              </a:rPr>
              <a:t>Accredited by NAAC(Cycle–III) with ‘A+’ Grade</a:t>
            </a:r>
            <a:endParaRPr dirty="0"/>
          </a:p>
          <a:p>
            <a:pPr lvl="0" algn="ctr"/>
            <a:r>
              <a:rPr lang="en-US" sz="2400" dirty="0">
                <a:solidFill>
                  <a:schemeClr val="dk1"/>
                </a:solidFill>
                <a:latin typeface="Cambria"/>
                <a:ea typeface="Cambria"/>
                <a:cs typeface="Cambria"/>
                <a:sym typeface="Cambria"/>
              </a:rPr>
              <a:t>(Recognized by UGC, </a:t>
            </a:r>
            <a:r>
              <a:rPr lang="en-US" sz="2400" b="0" i="0" u="none" strike="noStrike" cap="none" dirty="0">
                <a:solidFill>
                  <a:schemeClr val="dk1"/>
                </a:solidFill>
                <a:latin typeface="Cambria"/>
                <a:ea typeface="Cambria"/>
                <a:cs typeface="Cambria"/>
                <a:sym typeface="Cambria"/>
              </a:rPr>
              <a:t>Approved by AICTE, New Delhi and </a:t>
            </a:r>
            <a:r>
              <a:rPr lang="en-US" sz="2400" dirty="0">
                <a:solidFill>
                  <a:schemeClr val="dk1"/>
                </a:solidFill>
                <a:latin typeface="Cambria"/>
                <a:ea typeface="Cambria"/>
                <a:cs typeface="Cambria"/>
                <a:sym typeface="Cambria"/>
              </a:rPr>
              <a:t> </a:t>
            </a:r>
          </a:p>
          <a:p>
            <a:pPr lvl="0" algn="ctr"/>
            <a:r>
              <a:rPr lang="en-US" sz="2400" dirty="0">
                <a:solidFill>
                  <a:schemeClr val="dk1"/>
                </a:solidFill>
                <a:latin typeface="Cambria"/>
                <a:ea typeface="Cambria"/>
                <a:cs typeface="Cambria"/>
                <a:sym typeface="Cambria"/>
              </a:rPr>
              <a:t>Affiliated to Bharathiar University, Coimbatore) </a:t>
            </a:r>
          </a:p>
          <a:p>
            <a:pPr lvl="0" algn="ctr"/>
            <a:endParaRPr lang="en-US" sz="2400" b="1" i="0" u="none" strike="noStrike" cap="none" dirty="0">
              <a:solidFill>
                <a:schemeClr val="dk1"/>
              </a:solidFill>
              <a:latin typeface="Cambria"/>
              <a:ea typeface="Cambria"/>
              <a:cs typeface="Cambria"/>
              <a:sym typeface="Cambria"/>
            </a:endParaRPr>
          </a:p>
          <a:p>
            <a:pPr lvl="0" algn="ctr"/>
            <a:endParaRPr lang="en-US" sz="2400" b="1"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DEPARTMENT OF </a:t>
            </a:r>
            <a:r>
              <a:rPr lang="en-US" sz="3600" b="1" dirty="0" smtClean="0">
                <a:solidFill>
                  <a:schemeClr val="dk1"/>
                </a:solidFill>
                <a:latin typeface="Cambria"/>
                <a:ea typeface="Cambria"/>
                <a:cs typeface="Cambria"/>
                <a:sym typeface="Cambria"/>
              </a:rPr>
              <a:t>GRAPHIC AND CREATIVE DESIGN</a:t>
            </a:r>
            <a:endParaRPr dirty="0"/>
          </a:p>
          <a:p>
            <a:pPr marL="0" marR="0" lvl="0" indent="0" algn="ctr" rtl="0">
              <a:spcBef>
                <a:spcPts val="0"/>
              </a:spcBef>
              <a:spcAft>
                <a:spcPts val="0"/>
              </a:spcAft>
              <a:buNone/>
            </a:pPr>
            <a:r>
              <a:rPr lang="en-US" sz="3600" b="1" i="0" u="none" strike="noStrike" cap="none" dirty="0">
                <a:solidFill>
                  <a:schemeClr val="dk1"/>
                </a:solidFill>
                <a:latin typeface="Cambria"/>
                <a:ea typeface="Cambria"/>
                <a:cs typeface="Cambria"/>
                <a:sym typeface="Cambria"/>
              </a:rPr>
              <a:t/>
            </a:r>
            <a:br>
              <a:rPr lang="en-US" sz="36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p:nvPr/>
        </p:nvSpPr>
        <p:spPr>
          <a:xfrm>
            <a:off x="2146851" y="4798944"/>
            <a:ext cx="12563061" cy="43396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COURSE NAME : </a:t>
            </a:r>
            <a:r>
              <a:rPr lang="en-US" sz="3600" b="1" dirty="0" smtClean="0">
                <a:solidFill>
                  <a:schemeClr val="dk1"/>
                </a:solidFill>
                <a:latin typeface="Cambria"/>
                <a:ea typeface="Cambria"/>
                <a:cs typeface="Cambria"/>
                <a:sym typeface="Cambria"/>
              </a:rPr>
              <a:t>OPERATING SYSTEM  (21UCU404)</a:t>
            </a:r>
            <a:endParaRPr sz="3600"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0" i="0" u="none" strike="noStrike" cap="none" dirty="0" smtClean="0">
                <a:solidFill>
                  <a:schemeClr val="dk1"/>
                </a:solidFill>
                <a:latin typeface="Cambria"/>
                <a:ea typeface="Cambria"/>
                <a:cs typeface="Cambria"/>
                <a:sym typeface="Cambria"/>
              </a:rPr>
              <a:t>I </a:t>
            </a:r>
            <a:r>
              <a:rPr lang="en-US" sz="3200" b="0" i="0" u="none" strike="noStrike" cap="none" dirty="0">
                <a:solidFill>
                  <a:schemeClr val="dk1"/>
                </a:solidFill>
                <a:latin typeface="Cambria"/>
                <a:ea typeface="Cambria"/>
                <a:cs typeface="Cambria"/>
                <a:sym typeface="Cambria"/>
              </a:rPr>
              <a:t>YEAR /</a:t>
            </a:r>
            <a:r>
              <a:rPr lang="en-US" sz="3200" b="0" i="0" u="none" strike="noStrike" cap="none" dirty="0" smtClean="0">
                <a:solidFill>
                  <a:schemeClr val="dk1"/>
                </a:solidFill>
                <a:latin typeface="Cambria"/>
                <a:ea typeface="Cambria"/>
                <a:cs typeface="Cambria"/>
                <a:sym typeface="Cambria"/>
              </a:rPr>
              <a:t>II </a:t>
            </a:r>
            <a:r>
              <a:rPr lang="en-US" sz="3200" b="0" i="0" u="none" strike="noStrike" cap="none" dirty="0">
                <a:solidFill>
                  <a:schemeClr val="dk1"/>
                </a:solidFill>
                <a:latin typeface="Cambria"/>
                <a:ea typeface="Cambria"/>
                <a:cs typeface="Cambria"/>
                <a:sym typeface="Cambria"/>
              </a:rPr>
              <a:t>SEMESTER</a:t>
            </a:r>
            <a:endParaRPr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lvl="0" algn="ctr"/>
            <a:r>
              <a:rPr lang="en-US" sz="3600" b="0" i="0" u="none" strike="noStrike" cap="none" dirty="0">
                <a:solidFill>
                  <a:schemeClr val="dk1"/>
                </a:solidFill>
                <a:latin typeface="Cambria"/>
                <a:ea typeface="Cambria"/>
                <a:cs typeface="Cambria"/>
                <a:sym typeface="Cambria"/>
              </a:rPr>
              <a:t>Unit </a:t>
            </a:r>
            <a:r>
              <a:rPr lang="en-US" sz="3600" b="0" i="0" u="none" strike="noStrike" cap="none" dirty="0" smtClean="0">
                <a:solidFill>
                  <a:schemeClr val="dk1"/>
                </a:solidFill>
                <a:latin typeface="Cambria"/>
                <a:ea typeface="Cambria"/>
                <a:cs typeface="Cambria"/>
                <a:sym typeface="Cambria"/>
              </a:rPr>
              <a:t>V</a:t>
            </a:r>
            <a:r>
              <a:rPr lang="en-US" sz="3600" dirty="0" smtClean="0">
                <a:solidFill>
                  <a:schemeClr val="dk1"/>
                </a:solidFill>
                <a:latin typeface="Cambria"/>
                <a:ea typeface="Cambria"/>
                <a:cs typeface="Cambria"/>
                <a:sym typeface="Cambria"/>
              </a:rPr>
              <a:t>- Storage management</a:t>
            </a:r>
            <a:r>
              <a:rPr lang="en-US" sz="3600" b="0" i="0" u="none" strike="noStrike" cap="none" dirty="0">
                <a:solidFill>
                  <a:schemeClr val="dk1"/>
                </a:solidFill>
                <a:latin typeface="Cambria"/>
                <a:ea typeface="Cambria"/>
                <a:cs typeface="Cambria"/>
                <a:sym typeface="Cambria"/>
              </a:rPr>
              <a:t/>
            </a:r>
            <a:br>
              <a:rPr lang="en-US" sz="3600" b="0" i="0" u="none" strike="noStrike" cap="none" dirty="0">
                <a:solidFill>
                  <a:schemeClr val="dk1"/>
                </a:solidFill>
                <a:latin typeface="Cambria"/>
                <a:ea typeface="Cambria"/>
                <a:cs typeface="Cambria"/>
                <a:sym typeface="Cambria"/>
              </a:rPr>
            </a:br>
            <a:endParaRPr sz="3600" b="0" i="0" u="none" strike="noStrike" cap="none" dirty="0">
              <a:solidFill>
                <a:schemeClr val="dk1"/>
              </a:solidFill>
              <a:latin typeface="Cambria"/>
              <a:ea typeface="Cambria"/>
              <a:cs typeface="Cambria"/>
              <a:sym typeface="Cambria"/>
            </a:endParaRPr>
          </a:p>
          <a:p>
            <a:pPr lvl="0" algn="ctr"/>
            <a:r>
              <a:rPr lang="en-US" sz="3600" b="0" i="0" u="none" strike="noStrike" cap="none" dirty="0">
                <a:solidFill>
                  <a:schemeClr val="dk1"/>
                </a:solidFill>
                <a:latin typeface="Cambria"/>
                <a:ea typeface="Cambria"/>
                <a:cs typeface="Cambria"/>
                <a:sym typeface="Cambria"/>
              </a:rPr>
              <a:t>Topic </a:t>
            </a:r>
            <a:r>
              <a:rPr lang="en-US" sz="3600" dirty="0" smtClean="0">
                <a:solidFill>
                  <a:schemeClr val="dk1"/>
                </a:solidFill>
                <a:latin typeface="Cambria"/>
                <a:ea typeface="Cambria"/>
                <a:cs typeface="Cambria"/>
                <a:sym typeface="Cambria"/>
              </a:rPr>
              <a:t>4</a:t>
            </a:r>
            <a:r>
              <a:rPr lang="en-US" sz="3600" b="0" i="0" u="none" strike="noStrike" cap="none" dirty="0" smtClean="0">
                <a:solidFill>
                  <a:schemeClr val="dk1"/>
                </a:solidFill>
                <a:latin typeface="Cambria"/>
                <a:ea typeface="Cambria"/>
                <a:cs typeface="Cambria"/>
                <a:sym typeface="Cambria"/>
              </a:rPr>
              <a:t> </a:t>
            </a:r>
            <a:r>
              <a:rPr lang="en-US" sz="3600" b="0" i="0" u="none" strike="noStrike" cap="none" dirty="0">
                <a:solidFill>
                  <a:schemeClr val="dk1"/>
                </a:solidFill>
                <a:latin typeface="Cambria"/>
                <a:ea typeface="Cambria"/>
                <a:cs typeface="Cambria"/>
                <a:sym typeface="Cambria"/>
              </a:rPr>
              <a:t>: </a:t>
            </a:r>
            <a:r>
              <a:rPr lang="en-US" sz="3600" dirty="0" smtClean="0">
                <a:solidFill>
                  <a:schemeClr val="dk1"/>
                </a:solidFill>
                <a:latin typeface="Cambria"/>
                <a:ea typeface="Cambria"/>
                <a:cs typeface="Cambria"/>
                <a:sym typeface="Cambria"/>
              </a:rPr>
              <a:t>File System </a:t>
            </a:r>
            <a:r>
              <a:rPr lang="en-US" sz="3600" dirty="0" smtClean="0">
                <a:solidFill>
                  <a:schemeClr val="dk1"/>
                </a:solidFill>
                <a:latin typeface="Cambria"/>
                <a:ea typeface="Cambria"/>
                <a:cs typeface="Cambria"/>
                <a:sym typeface="Cambria"/>
              </a:rPr>
              <a:t>Interface</a:t>
            </a:r>
            <a:endParaRPr sz="3600" b="0" i="0" u="none" strike="noStrike" cap="none" dirty="0">
              <a:solidFill>
                <a:schemeClr val="dk1"/>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784790"/>
          </a:xfrm>
          <a:prstGeom prst="rect">
            <a:avLst/>
          </a:prstGeom>
          <a:noFill/>
          <a:ln>
            <a:noFill/>
          </a:ln>
        </p:spPr>
        <p:txBody>
          <a:bodyPr spcFirstLastPara="1" wrap="square" lIns="91425" tIns="45700" rIns="91425" bIns="45700" anchor="t" anchorCtr="0">
            <a:spAutoFit/>
          </a:bodyPr>
          <a:lstStyle/>
          <a:p>
            <a:pPr lvl="0" algn="ctr"/>
            <a:r>
              <a:rPr lang="en-US" sz="4500" b="1" dirty="0" smtClean="0">
                <a:solidFill>
                  <a:schemeClr val="dk1"/>
                </a:solidFill>
                <a:latin typeface="Cambria"/>
                <a:ea typeface="Cambria"/>
                <a:cs typeface="Cambria"/>
                <a:sym typeface="Cambria"/>
              </a:rPr>
              <a:t>What is </a:t>
            </a:r>
            <a:r>
              <a:rPr lang="en-US" sz="4500" b="1" dirty="0" smtClean="0">
                <a:solidFill>
                  <a:schemeClr val="dk1"/>
                </a:solidFill>
                <a:latin typeface="Cambria"/>
                <a:ea typeface="Cambria"/>
                <a:cs typeface="Cambria"/>
                <a:sym typeface="Cambria"/>
              </a:rPr>
              <a:t>File System </a:t>
            </a:r>
            <a:r>
              <a:rPr lang="en-US" sz="4500" b="1" dirty="0" smtClean="0">
                <a:solidFill>
                  <a:schemeClr val="dk1"/>
                </a:solidFill>
                <a:latin typeface="Cambria"/>
                <a:ea typeface="Cambria"/>
                <a:cs typeface="Cambria"/>
                <a:sym typeface="Cambria"/>
              </a:rPr>
              <a:t>Interface?</a:t>
            </a:r>
            <a:endParaRPr lang="en-US" sz="4500" b="1" dirty="0" smtClean="0">
              <a:solidFill>
                <a:schemeClr val="dk1"/>
              </a:solidFill>
              <a:latin typeface="Cambria"/>
              <a:ea typeface="Cambria"/>
              <a:cs typeface="Cambria"/>
              <a:sym typeface="Cambria"/>
            </a:endParaRPr>
          </a:p>
        </p:txBody>
      </p:sp>
      <p:sp>
        <p:nvSpPr>
          <p:cNvPr id="102" name="Google Shape;102;p2"/>
          <p:cNvSpPr/>
          <p:nvPr/>
        </p:nvSpPr>
        <p:spPr>
          <a:xfrm>
            <a:off x="1066799" y="1714500"/>
            <a:ext cx="13264343" cy="6370934"/>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Wingdings" pitchFamily="2" charset="2"/>
              <a:buChar char="ü"/>
            </a:pPr>
            <a:r>
              <a:rPr lang="en-US" sz="3400" dirty="0" smtClean="0">
                <a:solidFill>
                  <a:schemeClr val="dk1"/>
                </a:solidFill>
                <a:latin typeface="Cambria"/>
                <a:ea typeface="Cambria"/>
                <a:cs typeface="Cambria"/>
                <a:sym typeface="Cambria"/>
              </a:rPr>
              <a:t>The </a:t>
            </a:r>
            <a:r>
              <a:rPr lang="en-US" sz="3400" dirty="0" smtClean="0">
                <a:solidFill>
                  <a:schemeClr val="dk1"/>
                </a:solidFill>
                <a:latin typeface="Cambria"/>
                <a:ea typeface="Cambria"/>
                <a:cs typeface="Cambria"/>
                <a:sym typeface="Cambria"/>
              </a:rPr>
              <a:t>file system is the most obvious aspect of any operating system. This provides users the method for storage and access to data as well as programs of the operating system where all the users of the computer system can use it</a:t>
            </a:r>
            <a:r>
              <a:rPr lang="en-US" sz="3400" dirty="0" smtClean="0">
                <a:solidFill>
                  <a:schemeClr val="dk1"/>
                </a:solidFill>
                <a:latin typeface="Cambria"/>
                <a:ea typeface="Cambria"/>
                <a:cs typeface="Cambria"/>
                <a:sym typeface="Cambria"/>
              </a:rPr>
              <a:t>.</a:t>
            </a:r>
          </a:p>
          <a:p>
            <a:pPr marL="514350" lvl="0" indent="-514350" algn="just">
              <a:lnSpc>
                <a:spcPct val="150000"/>
              </a:lnSpc>
              <a:buClr>
                <a:schemeClr val="dk1"/>
              </a:buClr>
              <a:buSzPts val="3400"/>
              <a:buFont typeface="Wingdings" pitchFamily="2" charset="2"/>
              <a:buChar char="ü"/>
            </a:pPr>
            <a:r>
              <a:rPr lang="en-US" sz="3400" dirty="0" smtClean="0">
                <a:solidFill>
                  <a:schemeClr val="dk1"/>
                </a:solidFill>
                <a:latin typeface="Cambria"/>
                <a:ea typeface="Cambria"/>
                <a:cs typeface="Cambria"/>
                <a:sym typeface="Cambria"/>
              </a:rPr>
              <a:t>The file system consists of 2 distinct parts:</a:t>
            </a:r>
          </a:p>
          <a:p>
            <a:pPr marL="514350" lvl="1" indent="-514350" algn="just">
              <a:lnSpc>
                <a:spcPct val="150000"/>
              </a:lnSpc>
              <a:buClr>
                <a:schemeClr val="dk1"/>
              </a:buClr>
              <a:buSzPts val="3400"/>
            </a:pPr>
            <a:r>
              <a:rPr lang="en-US" sz="3400" dirty="0" smtClean="0">
                <a:solidFill>
                  <a:schemeClr val="dk1"/>
                </a:solidFill>
                <a:latin typeface="Cambria"/>
                <a:ea typeface="Cambria"/>
                <a:cs typeface="Cambria"/>
                <a:sym typeface="Cambria"/>
              </a:rPr>
              <a:t>			1. A </a:t>
            </a:r>
            <a:r>
              <a:rPr lang="en-US" sz="3400" dirty="0" smtClean="0">
                <a:solidFill>
                  <a:schemeClr val="dk1"/>
                </a:solidFill>
                <a:latin typeface="Cambria"/>
                <a:ea typeface="Cambria"/>
                <a:cs typeface="Cambria"/>
                <a:sym typeface="Cambria"/>
              </a:rPr>
              <a:t>collection of files, that store related data, and</a:t>
            </a:r>
          </a:p>
          <a:p>
            <a:pPr marL="514350" lvl="0" indent="-514350" algn="just">
              <a:lnSpc>
                <a:spcPct val="150000"/>
              </a:lnSpc>
              <a:buClr>
                <a:schemeClr val="dk1"/>
              </a:buClr>
              <a:buSzPts val="3400"/>
            </a:pPr>
            <a:r>
              <a:rPr lang="en-US" sz="3400" dirty="0" smtClean="0">
                <a:solidFill>
                  <a:schemeClr val="dk1"/>
                </a:solidFill>
                <a:latin typeface="Cambria"/>
                <a:ea typeface="Cambria"/>
                <a:cs typeface="Cambria"/>
                <a:sym typeface="Cambria"/>
              </a:rPr>
              <a:t>			2. Directory </a:t>
            </a:r>
            <a:r>
              <a:rPr lang="en-US" sz="3400" dirty="0" smtClean="0">
                <a:solidFill>
                  <a:schemeClr val="dk1"/>
                </a:solidFill>
                <a:latin typeface="Cambria"/>
                <a:ea typeface="Cambria"/>
                <a:cs typeface="Cambria"/>
                <a:sym typeface="Cambria"/>
              </a:rPr>
              <a:t>structure, which organizes and provides information about all the files in the system</a:t>
            </a:r>
            <a:r>
              <a:rPr lang="en-US" sz="3400" dirty="0" smtClean="0">
                <a:solidFill>
                  <a:schemeClr val="dk1"/>
                </a:solidFill>
                <a:latin typeface="Cambria"/>
                <a:ea typeface="Cambria"/>
                <a:cs typeface="Cambria"/>
                <a:sym typeface="Cambria"/>
              </a:rPr>
              <a:t>.</a:t>
            </a:r>
            <a:endParaRPr lang="en-US" sz="3400" dirty="0" smtClean="0">
              <a:solidFill>
                <a:schemeClr val="dk1"/>
              </a:solidFill>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31520" y="1345351"/>
            <a:ext cx="16758457" cy="7881777"/>
          </a:xfrm>
          <a:prstGeom prst="rect">
            <a:avLst/>
          </a:prstGeom>
          <a:noFill/>
          <a:ln>
            <a:noFill/>
          </a:ln>
        </p:spPr>
        <p:txBody>
          <a:bodyPr spcFirstLastPara="1" wrap="square" lIns="91425" tIns="45700" rIns="91425" bIns="45700" anchor="t" anchorCtr="0">
            <a:noAutofit/>
          </a:bodyPr>
          <a:lstStyle/>
          <a:p>
            <a:pPr lvl="0" algn="just">
              <a:lnSpc>
                <a:spcPct val="150000"/>
              </a:lnSpc>
              <a:buClr>
                <a:schemeClr val="tx1"/>
              </a:buClr>
              <a:buSzPts val="3500"/>
              <a:buFont typeface="Arial" pitchFamily="34" charset="0"/>
              <a:buChar char="•"/>
            </a:pPr>
            <a:r>
              <a:rPr lang="en-US" sz="3300" dirty="0" smtClean="0">
                <a:solidFill>
                  <a:schemeClr val="dk1"/>
                </a:solidFill>
                <a:latin typeface="Cambria"/>
                <a:ea typeface="Cambria"/>
                <a:cs typeface="Cambria"/>
                <a:sym typeface="Cambria"/>
              </a:rPr>
              <a:t> </a:t>
            </a:r>
            <a:r>
              <a:rPr lang="en-US" sz="3300" dirty="0" smtClean="0">
                <a:solidFill>
                  <a:schemeClr val="dk1"/>
                </a:solidFill>
                <a:latin typeface="Cambria"/>
                <a:ea typeface="Cambria"/>
                <a:cs typeface="Cambria"/>
                <a:sym typeface="Cambria"/>
              </a:rPr>
              <a:t>A file is named, for the ease of its users and is referred by its name. </a:t>
            </a:r>
            <a:r>
              <a:rPr lang="en-US" sz="3300" dirty="0" smtClean="0">
                <a:solidFill>
                  <a:schemeClr val="dk1"/>
                </a:solidFill>
                <a:latin typeface="Cambria"/>
                <a:ea typeface="Cambria"/>
                <a:cs typeface="Cambria"/>
                <a:sym typeface="Cambria"/>
              </a:rPr>
              <a:t>A name is usually a string of characters like </a:t>
            </a:r>
            <a:r>
              <a:rPr lang="en-US" sz="3300" dirty="0" smtClean="0">
                <a:solidFill>
                  <a:srgbClr val="FF0000"/>
                </a:solidFill>
                <a:latin typeface="Cambria"/>
                <a:ea typeface="Cambria"/>
                <a:cs typeface="Cambria"/>
                <a:sym typeface="Cambria"/>
              </a:rPr>
              <a:t>filename.cpp, </a:t>
            </a:r>
            <a:r>
              <a:rPr lang="en-US" sz="3300" dirty="0" smtClean="0">
                <a:solidFill>
                  <a:schemeClr val="dk1"/>
                </a:solidFill>
                <a:latin typeface="Cambria"/>
                <a:ea typeface="Cambria"/>
                <a:cs typeface="Cambria"/>
                <a:sym typeface="Cambria"/>
              </a:rPr>
              <a:t>along with an extension which designates the file format. </a:t>
            </a:r>
            <a:endParaRPr lang="en-US" sz="3300" dirty="0" smtClean="0">
              <a:solidFill>
                <a:schemeClr val="dk1"/>
              </a:solidFill>
              <a:latin typeface="Cambria"/>
              <a:ea typeface="Cambria"/>
              <a:cs typeface="Cambria"/>
              <a:sym typeface="Cambria"/>
            </a:endParaRPr>
          </a:p>
          <a:p>
            <a:pPr lvl="0" algn="just">
              <a:lnSpc>
                <a:spcPct val="150000"/>
              </a:lnSpc>
              <a:buClr>
                <a:schemeClr val="tx1"/>
              </a:buClr>
              <a:buSzPts val="3500"/>
              <a:buFont typeface="Arial" pitchFamily="34" charset="0"/>
              <a:buChar char="•"/>
            </a:pPr>
            <a:r>
              <a:rPr lang="en-US" sz="3300" dirty="0" smtClean="0">
                <a:solidFill>
                  <a:schemeClr val="dk1"/>
                </a:solidFill>
                <a:latin typeface="Cambria"/>
                <a:ea typeface="Cambria"/>
                <a:cs typeface="Cambria"/>
                <a:sym typeface="Cambria"/>
              </a:rPr>
              <a:t>Some </a:t>
            </a:r>
            <a:r>
              <a:rPr lang="en-US" sz="3300" dirty="0" smtClean="0">
                <a:solidFill>
                  <a:schemeClr val="dk1"/>
                </a:solidFill>
                <a:latin typeface="Cambria"/>
                <a:ea typeface="Cambria"/>
                <a:cs typeface="Cambria"/>
                <a:sym typeface="Cambria"/>
              </a:rPr>
              <a:t>systems (like Linux) distinguish between uppercase and lowercase characters in names, whereas other systems don't. </a:t>
            </a:r>
            <a:endParaRPr lang="en-US" sz="3300" dirty="0" smtClean="0">
              <a:solidFill>
                <a:schemeClr val="dk1"/>
              </a:solidFill>
              <a:latin typeface="Cambria"/>
              <a:ea typeface="Cambria"/>
              <a:cs typeface="Cambria"/>
              <a:sym typeface="Cambria"/>
            </a:endParaRPr>
          </a:p>
          <a:p>
            <a:pPr lvl="0" algn="just">
              <a:lnSpc>
                <a:spcPct val="150000"/>
              </a:lnSpc>
              <a:buClr>
                <a:schemeClr val="tx1"/>
              </a:buClr>
              <a:buSzPts val="3500"/>
              <a:buFont typeface="Arial" pitchFamily="34" charset="0"/>
              <a:buChar char="•"/>
            </a:pPr>
            <a:r>
              <a:rPr lang="en-US" sz="3300" dirty="0" smtClean="0">
                <a:solidFill>
                  <a:schemeClr val="dk1"/>
                </a:solidFill>
                <a:latin typeface="Cambria"/>
                <a:ea typeface="Cambria"/>
                <a:cs typeface="Cambria"/>
                <a:sym typeface="Cambria"/>
              </a:rPr>
              <a:t>When </a:t>
            </a:r>
            <a:r>
              <a:rPr lang="en-US" sz="3300" dirty="0" smtClean="0">
                <a:solidFill>
                  <a:schemeClr val="dk1"/>
                </a:solidFill>
                <a:latin typeface="Cambria"/>
                <a:ea typeface="Cambria"/>
                <a:cs typeface="Cambria"/>
                <a:sym typeface="Cambria"/>
              </a:rPr>
              <a:t>a file is given a name, it becomes independent of the process, the user and also the system which created it. </a:t>
            </a:r>
            <a:endParaRPr lang="en-US" sz="3300" dirty="0" smtClean="0">
              <a:solidFill>
                <a:schemeClr val="dk1"/>
              </a:solidFill>
              <a:latin typeface="Cambria"/>
              <a:ea typeface="Cambria"/>
              <a:cs typeface="Cambria"/>
              <a:sym typeface="Cambria"/>
            </a:endParaRPr>
          </a:p>
          <a:p>
            <a:pPr lvl="0" algn="just">
              <a:lnSpc>
                <a:spcPct val="150000"/>
              </a:lnSpc>
              <a:buClr>
                <a:schemeClr val="tx1"/>
              </a:buClr>
              <a:buSzPts val="3500"/>
              <a:buFont typeface="Arial" pitchFamily="34" charset="0"/>
              <a:buChar char="•"/>
            </a:pPr>
            <a:r>
              <a:rPr lang="en-US" sz="3300" dirty="0" smtClean="0">
                <a:solidFill>
                  <a:schemeClr val="dk1"/>
                </a:solidFill>
                <a:latin typeface="Cambria"/>
                <a:ea typeface="Cambria"/>
                <a:cs typeface="Cambria"/>
                <a:sym typeface="Cambria"/>
              </a:rPr>
              <a:t>Let's </a:t>
            </a:r>
            <a:r>
              <a:rPr lang="en-US" sz="3300" dirty="0" smtClean="0">
                <a:solidFill>
                  <a:schemeClr val="dk1"/>
                </a:solidFill>
                <a:latin typeface="Cambria"/>
                <a:ea typeface="Cambria"/>
                <a:cs typeface="Cambria"/>
                <a:sym typeface="Cambria"/>
              </a:rPr>
              <a:t>suppose, one user might make the file </a:t>
            </a:r>
            <a:r>
              <a:rPr lang="en-US" sz="3300" dirty="0" smtClean="0">
                <a:solidFill>
                  <a:srgbClr val="FF0000"/>
                </a:solidFill>
                <a:latin typeface="Cambria"/>
                <a:ea typeface="Cambria"/>
                <a:cs typeface="Cambria"/>
                <a:sym typeface="Cambria"/>
              </a:rPr>
              <a:t>filename.cpp</a:t>
            </a:r>
            <a:r>
              <a:rPr lang="en-US" sz="3300" dirty="0" smtClean="0">
                <a:solidFill>
                  <a:schemeClr val="dk1"/>
                </a:solidFill>
                <a:latin typeface="Cambria"/>
                <a:ea typeface="Cambria"/>
                <a:cs typeface="Cambria"/>
                <a:sym typeface="Cambria"/>
              </a:rPr>
              <a:t>, and another user might be editing that file by deducing its name. </a:t>
            </a:r>
            <a:endParaRPr lang="en-US" sz="3300" dirty="0" smtClean="0">
              <a:solidFill>
                <a:schemeClr val="dk1"/>
              </a:solidFill>
              <a:latin typeface="Cambria"/>
              <a:ea typeface="Cambria"/>
              <a:cs typeface="Cambria"/>
              <a:sym typeface="Cambria"/>
            </a:endParaRPr>
          </a:p>
          <a:p>
            <a:pPr lvl="0" algn="just">
              <a:lnSpc>
                <a:spcPct val="150000"/>
              </a:lnSpc>
              <a:buClr>
                <a:schemeClr val="tx1"/>
              </a:buClr>
              <a:buSzPts val="3500"/>
              <a:buFont typeface="Arial" pitchFamily="34" charset="0"/>
              <a:buChar char="•"/>
            </a:pPr>
            <a:r>
              <a:rPr lang="en-US" sz="3300" dirty="0" smtClean="0">
                <a:solidFill>
                  <a:schemeClr val="dk1"/>
                </a:solidFill>
                <a:latin typeface="Cambria"/>
                <a:ea typeface="Cambria"/>
                <a:cs typeface="Cambria"/>
                <a:sym typeface="Cambria"/>
              </a:rPr>
              <a:t>The </a:t>
            </a:r>
            <a:r>
              <a:rPr lang="en-US" sz="3300" dirty="0" smtClean="0">
                <a:solidFill>
                  <a:schemeClr val="dk1"/>
                </a:solidFill>
                <a:latin typeface="Cambria"/>
                <a:ea typeface="Cambria"/>
                <a:cs typeface="Cambria"/>
                <a:sym typeface="Cambria"/>
              </a:rPr>
              <a:t>file's owner may write the file to a compact disk (CD) or send it via an e-mail or copy it across a network, and it could still be called f</a:t>
            </a:r>
            <a:r>
              <a:rPr lang="en-US" sz="3300" dirty="0" smtClean="0">
                <a:solidFill>
                  <a:srgbClr val="FF0000"/>
                </a:solidFill>
                <a:latin typeface="Cambria"/>
                <a:ea typeface="Cambria"/>
                <a:cs typeface="Cambria"/>
                <a:sym typeface="Cambria"/>
              </a:rPr>
              <a:t>ilename.cpp</a:t>
            </a:r>
            <a:r>
              <a:rPr lang="en-US" sz="3300" dirty="0" smtClean="0">
                <a:solidFill>
                  <a:schemeClr val="dk1"/>
                </a:solidFill>
                <a:latin typeface="Cambria"/>
                <a:ea typeface="Cambria"/>
                <a:cs typeface="Cambria"/>
                <a:sym typeface="Cambria"/>
              </a:rPr>
              <a:t> on the destination system.</a:t>
            </a:r>
            <a:endParaRPr lang="en-US" sz="3300" dirty="0" smtClean="0">
              <a:solidFill>
                <a:schemeClr val="dk1"/>
              </a:solidFill>
              <a:latin typeface="Cambria"/>
              <a:ea typeface="Cambria"/>
              <a:cs typeface="Cambria"/>
              <a:sym typeface="Cambria"/>
            </a:endParaRPr>
          </a:p>
        </p:txBody>
      </p:sp>
      <p:sp>
        <p:nvSpPr>
          <p:cNvPr id="115" name="Google Shape;115;p3"/>
          <p:cNvSpPr txBox="1"/>
          <p:nvPr/>
        </p:nvSpPr>
        <p:spPr>
          <a:xfrm>
            <a:off x="2166731" y="333022"/>
            <a:ext cx="13563601" cy="1143000"/>
          </a:xfrm>
          <a:prstGeom prst="rect">
            <a:avLst/>
          </a:prstGeom>
          <a:noFill/>
          <a:ln>
            <a:noFill/>
          </a:ln>
        </p:spPr>
        <p:txBody>
          <a:bodyPr spcFirstLastPara="1" wrap="square" lIns="91425" tIns="45700" rIns="91425" bIns="45700" anchor="ctr" anchorCtr="0">
            <a:normAutofit/>
          </a:bodyPr>
          <a:lstStyle/>
          <a:p>
            <a:pPr algn="ctr">
              <a:lnSpc>
                <a:spcPct val="90000"/>
              </a:lnSpc>
              <a:buClr>
                <a:schemeClr val="dk1"/>
              </a:buClr>
              <a:buSzPts val="3825"/>
            </a:pPr>
            <a:r>
              <a:rPr lang="en-US" sz="3825" b="1" i="0" u="none" strike="noStrike" cap="none" dirty="0">
                <a:solidFill>
                  <a:schemeClr val="dk1"/>
                </a:solidFill>
                <a:latin typeface="Cambria"/>
                <a:ea typeface="Cambria"/>
                <a:cs typeface="Cambria"/>
                <a:sym typeface="Cambria"/>
              </a:rPr>
              <a:t> </a:t>
            </a:r>
            <a:r>
              <a:rPr lang="en-US" sz="3825" b="1" dirty="0" smtClean="0">
                <a:solidFill>
                  <a:schemeClr val="dk1"/>
                </a:solidFill>
                <a:latin typeface="Cambria"/>
                <a:ea typeface="Cambria"/>
                <a:cs typeface="Cambria"/>
                <a:sym typeface="Cambria"/>
              </a:rPr>
              <a:t>File Attributes</a:t>
            </a:r>
            <a:endParaRPr lang="en-US" sz="48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440873" y="488373"/>
            <a:ext cx="12954000" cy="825038"/>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Fundamental components of File</a:t>
            </a:r>
            <a:endParaRPr lang="en-US" sz="4500" b="1" dirty="0" smtClean="0">
              <a:solidFill>
                <a:schemeClr val="dk1"/>
              </a:solidFill>
              <a:latin typeface="Cambria"/>
              <a:ea typeface="Cambria"/>
              <a:cs typeface="Cambria"/>
              <a:sym typeface="Cambria"/>
            </a:endParaRPr>
          </a:p>
        </p:txBody>
      </p:sp>
      <p:sp>
        <p:nvSpPr>
          <p:cNvPr id="7" name="Google Shape;113;p3"/>
          <p:cNvSpPr txBox="1"/>
          <p:nvPr/>
        </p:nvSpPr>
        <p:spPr>
          <a:xfrm>
            <a:off x="1180407" y="1312100"/>
            <a:ext cx="15544800" cy="7881777"/>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200" dirty="0" smtClean="0">
                <a:solidFill>
                  <a:schemeClr val="dk1"/>
                </a:solidFill>
                <a:latin typeface="Book Antiqua" pitchFamily="18" charset="0"/>
                <a:ea typeface="Cambria"/>
                <a:cs typeface="Cambria"/>
                <a:sym typeface="Cambria"/>
              </a:rPr>
              <a:t> </a:t>
            </a:r>
            <a:r>
              <a:rPr lang="en-US" sz="3200" dirty="0" smtClean="0">
                <a:latin typeface="Book Antiqua" pitchFamily="18" charset="0"/>
              </a:rPr>
              <a:t>A file's attributes vary from one operating system to another but typically consist of these:</a:t>
            </a:r>
          </a:p>
          <a:p>
            <a:pPr algn="just">
              <a:lnSpc>
                <a:spcPct val="150000"/>
              </a:lnSpc>
            </a:pPr>
            <a:r>
              <a:rPr lang="en-US" sz="3200" b="1" dirty="0" smtClean="0">
                <a:solidFill>
                  <a:srgbClr val="FF0000"/>
                </a:solidFill>
                <a:latin typeface="Book Antiqua" pitchFamily="18" charset="0"/>
              </a:rPr>
              <a:t>Name: </a:t>
            </a:r>
            <a:r>
              <a:rPr lang="en-US" sz="3200" dirty="0" smtClean="0">
                <a:latin typeface="Book Antiqua" pitchFamily="18" charset="0"/>
              </a:rPr>
              <a:t>Name is the symbolic file name and is the only information kept in human readable form.</a:t>
            </a:r>
          </a:p>
          <a:p>
            <a:pPr algn="just">
              <a:lnSpc>
                <a:spcPct val="150000"/>
              </a:lnSpc>
            </a:pPr>
            <a:r>
              <a:rPr lang="en-US" sz="3200" b="1" dirty="0" smtClean="0">
                <a:solidFill>
                  <a:srgbClr val="FF0000"/>
                </a:solidFill>
                <a:latin typeface="Book Antiqua" pitchFamily="18" charset="0"/>
              </a:rPr>
              <a:t>Identifier: </a:t>
            </a:r>
            <a:r>
              <a:rPr lang="en-US" sz="3200" dirty="0" smtClean="0">
                <a:latin typeface="Book Antiqua" pitchFamily="18" charset="0"/>
              </a:rPr>
              <a:t>This unique tag is a number that identifies the file within the file system; it is in non-human-readable form of the file.</a:t>
            </a:r>
          </a:p>
          <a:p>
            <a:pPr algn="just">
              <a:lnSpc>
                <a:spcPct val="150000"/>
              </a:lnSpc>
            </a:pPr>
            <a:r>
              <a:rPr lang="en-US" sz="3200" b="1" dirty="0" smtClean="0">
                <a:solidFill>
                  <a:srgbClr val="FF0000"/>
                </a:solidFill>
                <a:latin typeface="Book Antiqua" pitchFamily="18" charset="0"/>
              </a:rPr>
              <a:t>Type: </a:t>
            </a:r>
            <a:r>
              <a:rPr lang="en-US" sz="3200" dirty="0" smtClean="0">
                <a:latin typeface="Book Antiqua" pitchFamily="18" charset="0"/>
              </a:rPr>
              <a:t>This information is needed for systems which support different types of files or its format</a:t>
            </a:r>
            <a:r>
              <a:rPr lang="en-US" sz="3200" dirty="0" smtClean="0">
                <a:latin typeface="Book Antiqua" pitchFamily="18" charset="0"/>
              </a:rPr>
              <a:t>.</a:t>
            </a:r>
          </a:p>
          <a:p>
            <a:pPr algn="just">
              <a:lnSpc>
                <a:spcPct val="150000"/>
              </a:lnSpc>
            </a:pPr>
            <a:r>
              <a:rPr lang="en-US" sz="3200" b="1" dirty="0" smtClean="0">
                <a:solidFill>
                  <a:srgbClr val="FF0000"/>
                </a:solidFill>
                <a:latin typeface="Book Antiqua" pitchFamily="18" charset="0"/>
              </a:rPr>
              <a:t>Location: </a:t>
            </a:r>
            <a:r>
              <a:rPr lang="en-US" sz="3200" dirty="0" smtClean="0">
                <a:latin typeface="Book Antiqua" pitchFamily="18" charset="0"/>
              </a:rPr>
              <a:t>This information is a pointer to a device which points to the location of the file on the device where it is stored.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440873" y="488373"/>
            <a:ext cx="12954000" cy="825038"/>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Fundamental components of File</a:t>
            </a:r>
            <a:endParaRPr lang="en-US" sz="4500" b="1" dirty="0" smtClean="0">
              <a:solidFill>
                <a:schemeClr val="dk1"/>
              </a:solidFill>
              <a:latin typeface="Cambria"/>
              <a:ea typeface="Cambria"/>
              <a:cs typeface="Cambria"/>
              <a:sym typeface="Cambria"/>
            </a:endParaRPr>
          </a:p>
        </p:txBody>
      </p:sp>
      <p:sp>
        <p:nvSpPr>
          <p:cNvPr id="7" name="Google Shape;113;p3"/>
          <p:cNvSpPr txBox="1"/>
          <p:nvPr/>
        </p:nvSpPr>
        <p:spPr>
          <a:xfrm>
            <a:off x="1180407" y="1312100"/>
            <a:ext cx="15411797" cy="7881777"/>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200" b="1" dirty="0" smtClean="0">
                <a:solidFill>
                  <a:srgbClr val="FF0000"/>
                </a:solidFill>
                <a:latin typeface="Book Antiqua" pitchFamily="18" charset="0"/>
              </a:rPr>
              <a:t>Size</a:t>
            </a:r>
            <a:r>
              <a:rPr lang="en-US" sz="3200" b="1" dirty="0" smtClean="0">
                <a:solidFill>
                  <a:srgbClr val="FF0000"/>
                </a:solidFill>
                <a:latin typeface="Book Antiqua" pitchFamily="18" charset="0"/>
              </a:rPr>
              <a:t>: </a:t>
            </a:r>
            <a:r>
              <a:rPr lang="en-US" sz="3200" dirty="0" smtClean="0">
                <a:latin typeface="Book Antiqua" pitchFamily="18" charset="0"/>
              </a:rPr>
              <a:t>The current size of the file (which is in bytes, words, etc.) which possibly the maximum allowed size gets included in this attribute.</a:t>
            </a:r>
          </a:p>
          <a:p>
            <a:pPr algn="just">
              <a:lnSpc>
                <a:spcPct val="150000"/>
              </a:lnSpc>
            </a:pPr>
            <a:r>
              <a:rPr lang="en-US" sz="3200" b="1" dirty="0" smtClean="0">
                <a:solidFill>
                  <a:srgbClr val="FF0000"/>
                </a:solidFill>
                <a:latin typeface="Book Antiqua" pitchFamily="18" charset="0"/>
              </a:rPr>
              <a:t>Protection:</a:t>
            </a:r>
            <a:r>
              <a:rPr lang="en-US" sz="3200" dirty="0" smtClean="0">
                <a:latin typeface="Book Antiqua" pitchFamily="18" charset="0"/>
              </a:rPr>
              <a:t> Access-control information establishes who can do the reading, writing, executing, etc.</a:t>
            </a:r>
          </a:p>
          <a:p>
            <a:pPr algn="just">
              <a:lnSpc>
                <a:spcPct val="150000"/>
              </a:lnSpc>
            </a:pPr>
            <a:r>
              <a:rPr lang="en-US" sz="3200" b="1" dirty="0" smtClean="0">
                <a:solidFill>
                  <a:srgbClr val="FF0000"/>
                </a:solidFill>
                <a:latin typeface="Book Antiqua" pitchFamily="18" charset="0"/>
              </a:rPr>
              <a:t>Date, Time &amp; user identification: </a:t>
            </a:r>
            <a:r>
              <a:rPr lang="en-US" sz="3200" dirty="0" smtClean="0">
                <a:latin typeface="Book Antiqua" pitchFamily="18" charset="0"/>
              </a:rPr>
              <a:t>This information might be kept for the creation of the file, its last modification and last used. These data might be useful for in the field of protection, security, and monitoring its usage.</a:t>
            </a:r>
            <a:endParaRPr lang="en-US" sz="3200" dirty="0">
              <a:latin typeface="Book Antiqu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440873" y="488373"/>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File Operations</a:t>
            </a:r>
            <a:endParaRPr lang="en-US" sz="4500" b="1" dirty="0" smtClean="0">
              <a:solidFill>
                <a:schemeClr val="dk1"/>
              </a:solidFill>
              <a:latin typeface="Cambria"/>
              <a:ea typeface="Cambria"/>
              <a:cs typeface="Cambria"/>
              <a:sym typeface="Cambria"/>
            </a:endParaRPr>
          </a:p>
        </p:txBody>
      </p:sp>
      <p:sp>
        <p:nvSpPr>
          <p:cNvPr id="7" name="Google Shape;113;p3"/>
          <p:cNvSpPr txBox="1"/>
          <p:nvPr/>
        </p:nvSpPr>
        <p:spPr>
          <a:xfrm>
            <a:off x="1097279" y="1245597"/>
            <a:ext cx="16292946" cy="8480293"/>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200" dirty="0" smtClean="0">
                <a:latin typeface="Book Antiqua" pitchFamily="18" charset="0"/>
              </a:rPr>
              <a:t>A file is an abstract data type. For defining a file properly, we need to consider the operations that can be performed on files. The operating system can provide system calls to create, write, read, reposition, delete, and truncate files. There are six basic file operations within an Operating system. </a:t>
            </a:r>
          </a:p>
          <a:p>
            <a:pPr algn="just">
              <a:lnSpc>
                <a:spcPct val="150000"/>
              </a:lnSpc>
            </a:pPr>
            <a:r>
              <a:rPr lang="en-US" sz="3200" b="1" dirty="0" smtClean="0">
                <a:solidFill>
                  <a:srgbClr val="FF0000"/>
                </a:solidFill>
                <a:latin typeface="Book Antiqua" pitchFamily="18" charset="0"/>
              </a:rPr>
              <a:t>Creating a file: </a:t>
            </a:r>
            <a:r>
              <a:rPr lang="en-US" sz="3200" dirty="0" smtClean="0">
                <a:latin typeface="Book Antiqua" pitchFamily="18" charset="0"/>
              </a:rPr>
              <a:t>There are two steps necessary for creating a file. First, space in the file system must be found for the file. We discuss how to allocate space for the file. Second, an entry for the new file must be made in the directory.</a:t>
            </a:r>
          </a:p>
          <a:p>
            <a:pPr algn="just">
              <a:lnSpc>
                <a:spcPct val="150000"/>
              </a:lnSpc>
            </a:pPr>
            <a:r>
              <a:rPr lang="en-US" sz="3200" b="1" dirty="0" smtClean="0">
                <a:solidFill>
                  <a:srgbClr val="FF0000"/>
                </a:solidFill>
                <a:latin typeface="Book Antiqua" pitchFamily="18" charset="0"/>
              </a:rPr>
              <a:t>Writing a file: </a:t>
            </a:r>
            <a:r>
              <a:rPr lang="en-US" sz="3200" dirty="0" smtClean="0">
                <a:latin typeface="Book Antiqua" pitchFamily="18" charset="0"/>
              </a:rPr>
              <a:t>To write to a file, you make a system call specify about both the name of the file along with the information to be written to the file.</a:t>
            </a:r>
          </a:p>
          <a:p>
            <a:pPr algn="just">
              <a:lnSpc>
                <a:spcPct val="150000"/>
              </a:lnSpc>
            </a:pPr>
            <a:r>
              <a:rPr lang="en-US" sz="3200" b="1" dirty="0" smtClean="0">
                <a:solidFill>
                  <a:srgbClr val="FF0000"/>
                </a:solidFill>
                <a:latin typeface="Book Antiqua" pitchFamily="18" charset="0"/>
              </a:rPr>
              <a:t>Reading a file: </a:t>
            </a:r>
            <a:r>
              <a:rPr lang="en-US" sz="3200" dirty="0" smtClean="0">
                <a:latin typeface="Book Antiqua" pitchFamily="18" charset="0"/>
              </a:rPr>
              <a:t>To read from a file, you use a system call which specifies the name of the file and where within memory the next block of the file should be placed</a:t>
            </a:r>
            <a:r>
              <a:rPr lang="en-US" sz="3200" dirty="0" smtClean="0">
                <a:latin typeface="Book Antiqua" pitchFamily="18" charset="0"/>
              </a:rPr>
              <a:t>.</a:t>
            </a:r>
            <a:endParaRPr lang="en-US" sz="3200" dirty="0" smtClean="0">
              <a:latin typeface="Book Antiqu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3;p3"/>
          <p:cNvSpPr txBox="1"/>
          <p:nvPr/>
        </p:nvSpPr>
        <p:spPr>
          <a:xfrm>
            <a:off x="1130529" y="1461728"/>
            <a:ext cx="15312046" cy="8480293"/>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200" b="1" dirty="0" smtClean="0">
                <a:solidFill>
                  <a:srgbClr val="FF0000"/>
                </a:solidFill>
                <a:latin typeface="Book Antiqua" pitchFamily="18" charset="0"/>
              </a:rPr>
              <a:t>Repositioning </a:t>
            </a:r>
            <a:r>
              <a:rPr lang="en-US" sz="3200" b="1" dirty="0" smtClean="0">
                <a:solidFill>
                  <a:srgbClr val="FF0000"/>
                </a:solidFill>
                <a:latin typeface="Book Antiqua" pitchFamily="18" charset="0"/>
              </a:rPr>
              <a:t>inside a file: </a:t>
            </a:r>
            <a:r>
              <a:rPr lang="en-US" sz="3200" dirty="0" smtClean="0">
                <a:latin typeface="Book Antiqua" pitchFamily="18" charset="0"/>
              </a:rPr>
              <a:t>The directory is then searched for the suitable entry, and the 'current-file-position' pointer is relocating to a given value. Relocating within a file need not require any actual I/O. This file operation is also termed as 'file seek.'</a:t>
            </a:r>
          </a:p>
          <a:p>
            <a:pPr algn="just">
              <a:lnSpc>
                <a:spcPct val="150000"/>
              </a:lnSpc>
            </a:pPr>
            <a:r>
              <a:rPr lang="en-US" sz="3200" b="1" dirty="0" smtClean="0">
                <a:solidFill>
                  <a:srgbClr val="FF0000"/>
                </a:solidFill>
                <a:latin typeface="Book Antiqua" pitchFamily="18" charset="0"/>
              </a:rPr>
              <a:t>Deleting a file: </a:t>
            </a:r>
            <a:r>
              <a:rPr lang="en-US" sz="3200" dirty="0" smtClean="0">
                <a:latin typeface="Book Antiqua" pitchFamily="18" charset="0"/>
              </a:rPr>
              <a:t>For deleting a file, you have to search the directory for the specific file. Deleting that file or directory release all file space so that other files can re-use that space.</a:t>
            </a:r>
          </a:p>
          <a:p>
            <a:pPr algn="just">
              <a:lnSpc>
                <a:spcPct val="150000"/>
              </a:lnSpc>
            </a:pPr>
            <a:r>
              <a:rPr lang="en-US" sz="3200" b="1" dirty="0" smtClean="0">
                <a:solidFill>
                  <a:srgbClr val="FF0000"/>
                </a:solidFill>
                <a:latin typeface="Book Antiqua" pitchFamily="18" charset="0"/>
              </a:rPr>
              <a:t>Truncating a file: </a:t>
            </a:r>
            <a:r>
              <a:rPr lang="en-US" sz="3200" dirty="0" smtClean="0">
                <a:latin typeface="Book Antiqua" pitchFamily="18" charset="0"/>
              </a:rPr>
              <a:t>The user may wish for erasing the contents of a file but keep the attributes same. Rather than deleting the file and then recreate it, this utility allows all attributes to remain unchanged — except the file length — and let the user add or edit the file content.</a:t>
            </a:r>
            <a:endParaRPr lang="en-US" sz="3200" dirty="0">
              <a:latin typeface="Book Antiqua" pitchFamily="18" charset="0"/>
            </a:endParaRPr>
          </a:p>
        </p:txBody>
      </p:sp>
      <p:sp>
        <p:nvSpPr>
          <p:cNvPr id="6" name="Google Shape;125;p4"/>
          <p:cNvSpPr txBox="1"/>
          <p:nvPr/>
        </p:nvSpPr>
        <p:spPr>
          <a:xfrm>
            <a:off x="1925782" y="524395"/>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File Operations</a:t>
            </a:r>
            <a:endParaRPr lang="en-US" sz="4500" b="1" dirty="0" smtClean="0">
              <a:solidFill>
                <a:schemeClr val="dk1"/>
              </a:solidFill>
              <a:latin typeface="Cambria"/>
              <a:ea typeface="Cambria"/>
              <a:cs typeface="Cambria"/>
              <a:sym typeface="Cambr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245" name="Google Shape;245;p12"/>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2"/>
          <p:cNvSpPr txBox="1"/>
          <p:nvPr/>
        </p:nvSpPr>
        <p:spPr>
          <a:xfrm>
            <a:off x="3716084" y="2533481"/>
            <a:ext cx="10498680" cy="3950446"/>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500"/>
              <a:buFont typeface="Arial"/>
              <a:buNone/>
            </a:pPr>
            <a:endParaRPr sz="60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700"/>
              </a:spcBef>
              <a:spcAft>
                <a:spcPts val="0"/>
              </a:spcAft>
              <a:buClr>
                <a:schemeClr val="dk1"/>
              </a:buClr>
              <a:buSzPts val="3500"/>
              <a:buFont typeface="Arial"/>
              <a:buNone/>
            </a:pPr>
            <a:endParaRPr sz="60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900"/>
              </a:spcBef>
              <a:spcAft>
                <a:spcPts val="0"/>
              </a:spcAft>
              <a:buClr>
                <a:schemeClr val="dk1"/>
              </a:buClr>
              <a:buSzPts val="4500"/>
              <a:buFont typeface="Arial"/>
              <a:buNone/>
            </a:pPr>
            <a:r>
              <a:rPr lang="en-US" sz="8000" b="1" i="0" u="none" strike="noStrike" cap="none" dirty="0" smtClean="0">
                <a:solidFill>
                  <a:schemeClr val="dk1"/>
                </a:solidFill>
                <a:latin typeface="Cambria"/>
                <a:ea typeface="Cambria"/>
                <a:cs typeface="Cambria"/>
                <a:sym typeface="Cambria"/>
              </a:rPr>
              <a:t>Thank </a:t>
            </a:r>
            <a:r>
              <a:rPr lang="en-US" sz="8000" b="1" i="0" u="none" strike="noStrike" cap="none" dirty="0">
                <a:solidFill>
                  <a:schemeClr val="dk1"/>
                </a:solidFill>
                <a:latin typeface="Cambria"/>
                <a:ea typeface="Cambria"/>
                <a:cs typeface="Cambria"/>
                <a:sym typeface="Cambria"/>
              </a:rPr>
              <a:t>You</a:t>
            </a:r>
            <a:endParaRPr sz="8000" b="1" i="0" u="none" strike="noStrike" cap="none">
              <a:solidFill>
                <a:schemeClr val="dk1"/>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397</Words>
  <Application>Microsoft Office PowerPoint</Application>
  <PresentationFormat>Custom</PresentationFormat>
  <Paragraphs>50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Bsc_GCD</cp:lastModifiedBy>
  <cp:revision>46</cp:revision>
  <dcterms:created xsi:type="dcterms:W3CDTF">2006-08-16T00:00:00Z</dcterms:created>
  <dcterms:modified xsi:type="dcterms:W3CDTF">2023-03-29T06:49:44Z</dcterms:modified>
</cp:coreProperties>
</file>